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Old Standard TT"/>
      <p:regular r:id="rId26"/>
      <p:bold r:id="rId27"/>
      <p:italic r:id="rId28"/>
    </p:embeddedFont>
    <p:embeddedFont>
      <p:font typeface="Open Sans"/>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ldStandardTT-regular.fntdata"/><Relationship Id="rId25" Type="http://schemas.openxmlformats.org/officeDocument/2006/relationships/slide" Target="slides/slide20.xml"/><Relationship Id="rId28" Type="http://schemas.openxmlformats.org/officeDocument/2006/relationships/font" Target="fonts/OldStandardTT-italic.fntdata"/><Relationship Id="rId27" Type="http://schemas.openxmlformats.org/officeDocument/2006/relationships/font" Target="fonts/OldStandardT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italic.fntdata"/><Relationship Id="rId30" Type="http://schemas.openxmlformats.org/officeDocument/2006/relationships/font" Target="fonts/OpenSans-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OpenSans-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jpg>
</file>

<file path=ppt/media/image14.png>
</file>

<file path=ppt/media/image15.jpg>
</file>

<file path=ppt/media/image16.png>
</file>

<file path=ppt/media/image17.jpg>
</file>

<file path=ppt/media/image18.gif>
</file>

<file path=ppt/media/image19.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f8c2761a56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f8c2761a56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f8c2761a56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f8c2761a56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f93499942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f93499942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f63c0344ae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f63c0344a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f934999426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f934999426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f93499942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f93499942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f93a3d78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f93a3d78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fa8b5c10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fa8b5c10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fa8b5c108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fa8b5c108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f63b7f36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f63b7f36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f8c2761a56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f8c2761a56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f8c2761a56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f8c2761a56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f8c2761a56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f8c2761a56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f8c2761a56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f8c2761a56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f8c2761a56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f8c2761a56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f8c2761a56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f8c2761a56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f8c2761a56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f8c2761a56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f8c2761a56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f8c2761a56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f8c2761a56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f8c2761a56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8c2761a56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8c2761a56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jpg"/><Relationship Id="rId4" Type="http://schemas.openxmlformats.org/officeDocument/2006/relationships/image" Target="../media/image13.jpg"/><Relationship Id="rId5" Type="http://schemas.openxmlformats.org/officeDocument/2006/relationships/image" Target="../media/image5.png"/><Relationship Id="rId6" Type="http://schemas.openxmlformats.org/officeDocument/2006/relationships/image" Target="../media/image14.png"/><Relationship Id="rId7" Type="http://schemas.openxmlformats.org/officeDocument/2006/relationships/image" Target="../media/image15.jpg"/><Relationship Id="rId8"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17.jp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www.wikihow.com/Fit-Golf-Clubs" TargetMode="External"/><Relationship Id="rId4" Type="http://schemas.openxmlformats.org/officeDocument/2006/relationships/hyperlink" Target="https://truespecgolf.com/blog/2018/09/19/what-is-custom-club-fitting/" TargetMode="External"/><Relationship Id="rId5" Type="http://schemas.openxmlformats.org/officeDocument/2006/relationships/hyperlink" Target="https://www.golfpass.com/travel-advisor/articles/club-fitting-101-why-you-should-get-fit-and-what-you-need-to-know" TargetMode="External"/><Relationship Id="rId6" Type="http://schemas.openxmlformats.org/officeDocument/2006/relationships/hyperlink" Target="https://practical-golf.com/lie-angle/#:~:text=After%20you%20make%20impact%20the,your%20lie%20angle%20is%20correct" TargetMode="External"/><Relationship Id="rId7" Type="http://schemas.openxmlformats.org/officeDocument/2006/relationships/hyperlink" Target="https://www.golfwrx.com/101632/the-most-important-fitting-elements-for-accurac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9.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5800"/>
              <a:t>Wilson At-Home Golf Clubs and Virtual Fittings</a:t>
            </a:r>
            <a:endParaRPr sz="5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will the survey collect? </a:t>
            </a:r>
            <a:endParaRPr/>
          </a:p>
          <a:p>
            <a:pPr indent="-342900" lvl="0" marL="457200" rtl="0" algn="l">
              <a:lnSpc>
                <a:spcPct val="150000"/>
              </a:lnSpc>
              <a:spcBef>
                <a:spcPts val="1200"/>
              </a:spcBef>
              <a:spcAft>
                <a:spcPts val="0"/>
              </a:spcAft>
              <a:buSzPts val="1800"/>
              <a:buChar char="●"/>
            </a:pPr>
            <a:r>
              <a:rPr lang="en"/>
              <a:t>Static Characteristics </a:t>
            </a:r>
            <a:endParaRPr/>
          </a:p>
          <a:p>
            <a:pPr indent="-317500" lvl="1" marL="914400" rtl="0" algn="l">
              <a:lnSpc>
                <a:spcPct val="150000"/>
              </a:lnSpc>
              <a:spcBef>
                <a:spcPts val="0"/>
              </a:spcBef>
              <a:spcAft>
                <a:spcPts val="0"/>
              </a:spcAft>
              <a:buSzPts val="1400"/>
              <a:buChar char="○"/>
            </a:pPr>
            <a:r>
              <a:rPr lang="en"/>
              <a:t>Their height (in) and wrist to </a:t>
            </a:r>
            <a:r>
              <a:rPr lang="en"/>
              <a:t>floor</a:t>
            </a:r>
            <a:r>
              <a:rPr lang="en"/>
              <a:t> height (in) to determine the length of </a:t>
            </a:r>
            <a:r>
              <a:rPr lang="en"/>
              <a:t>their club. </a:t>
            </a:r>
            <a:endParaRPr/>
          </a:p>
          <a:p>
            <a:pPr indent="-342900" lvl="0" marL="457200" rtl="0" algn="l">
              <a:lnSpc>
                <a:spcPct val="150000"/>
              </a:lnSpc>
              <a:spcBef>
                <a:spcPts val="0"/>
              </a:spcBef>
              <a:spcAft>
                <a:spcPts val="0"/>
              </a:spcAft>
              <a:buSzPts val="1800"/>
              <a:buChar char="●"/>
            </a:pPr>
            <a:r>
              <a:rPr lang="en"/>
              <a:t>Experience Level </a:t>
            </a:r>
            <a:endParaRPr/>
          </a:p>
          <a:p>
            <a:pPr indent="-317500" lvl="1" marL="914400" rtl="0" algn="l">
              <a:lnSpc>
                <a:spcPct val="150000"/>
              </a:lnSpc>
              <a:spcBef>
                <a:spcPts val="0"/>
              </a:spcBef>
              <a:spcAft>
                <a:spcPts val="0"/>
              </a:spcAft>
              <a:buSzPts val="1400"/>
              <a:buChar char="○"/>
            </a:pPr>
            <a:r>
              <a:rPr lang="en"/>
              <a:t>We will have optional questions that will lean on their preference. This could help narrow down their preferred type of material and shaft flux. </a:t>
            </a:r>
            <a:endParaRPr/>
          </a:p>
          <a:p>
            <a:pPr indent="-342900" lvl="0" marL="457200" rtl="0" algn="l">
              <a:lnSpc>
                <a:spcPct val="150000"/>
              </a:lnSpc>
              <a:spcBef>
                <a:spcPts val="0"/>
              </a:spcBef>
              <a:spcAft>
                <a:spcPts val="0"/>
              </a:spcAft>
              <a:buSzPts val="1800"/>
              <a:buChar char="●"/>
            </a:pPr>
            <a:r>
              <a:rPr lang="en"/>
              <a:t>Price Range</a:t>
            </a:r>
            <a:endParaRPr/>
          </a:p>
          <a:p>
            <a:pPr indent="-317500" lvl="1" marL="914400" rtl="0" algn="l">
              <a:lnSpc>
                <a:spcPct val="150000"/>
              </a:lnSpc>
              <a:spcBef>
                <a:spcPts val="0"/>
              </a:spcBef>
              <a:spcAft>
                <a:spcPts val="0"/>
              </a:spcAft>
              <a:buSzPts val="1400"/>
              <a:buChar char="○"/>
            </a:pPr>
            <a:r>
              <a:rPr lang="en"/>
              <a:t>Golf clubs are expensive. Giving us a price range right from the start already gives us the amount of work that we have to do. </a:t>
            </a:r>
            <a:endParaRPr/>
          </a:p>
        </p:txBody>
      </p:sp>
      <p:sp>
        <p:nvSpPr>
          <p:cNvPr id="120" name="Google Shape;120;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1: Initial Survey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a:t>
            </a:r>
            <a:r>
              <a:rPr lang="en"/>
              <a:t>website will give you a list of options to choose from. From various bundles to an expertise consultation:</a:t>
            </a:r>
            <a:endParaRPr/>
          </a:p>
          <a:p>
            <a:pPr indent="-342900" lvl="0" marL="457200" rtl="0" algn="l">
              <a:spcBef>
                <a:spcPts val="1200"/>
              </a:spcBef>
              <a:spcAft>
                <a:spcPts val="0"/>
              </a:spcAft>
              <a:buSzPts val="1800"/>
              <a:buChar char="●"/>
            </a:pPr>
            <a:r>
              <a:rPr lang="en"/>
              <a:t>List of options from the website:</a:t>
            </a:r>
            <a:endParaRPr/>
          </a:p>
          <a:p>
            <a:pPr indent="-330200" lvl="1" marL="914400" rtl="0" algn="l">
              <a:lnSpc>
                <a:spcPct val="150000"/>
              </a:lnSpc>
              <a:spcBef>
                <a:spcPts val="0"/>
              </a:spcBef>
              <a:spcAft>
                <a:spcPts val="0"/>
              </a:spcAft>
              <a:buSzPts val="1600"/>
              <a:buChar char="○"/>
            </a:pPr>
            <a:r>
              <a:rPr lang="en" sz="1600"/>
              <a:t>Prototype kits. Our options range from testing/customizing one club to a full set. </a:t>
            </a:r>
            <a:endParaRPr sz="1600"/>
          </a:p>
          <a:p>
            <a:pPr indent="-330200" lvl="1" marL="914400" rtl="0" algn="l">
              <a:lnSpc>
                <a:spcPct val="150000"/>
              </a:lnSpc>
              <a:spcBef>
                <a:spcPts val="0"/>
              </a:spcBef>
              <a:spcAft>
                <a:spcPts val="0"/>
              </a:spcAft>
              <a:buSzPts val="1600"/>
              <a:buChar char="○"/>
            </a:pPr>
            <a:r>
              <a:rPr lang="en" sz="1600"/>
              <a:t>Sensors attached to your clubs to give you results from an actual 18 hole course. </a:t>
            </a:r>
            <a:endParaRPr sz="1600"/>
          </a:p>
          <a:p>
            <a:pPr indent="-330200" lvl="1" marL="914400" rtl="0" algn="l">
              <a:lnSpc>
                <a:spcPct val="150000"/>
              </a:lnSpc>
              <a:spcBef>
                <a:spcPts val="0"/>
              </a:spcBef>
              <a:spcAft>
                <a:spcPts val="0"/>
              </a:spcAft>
              <a:buSzPts val="1600"/>
              <a:buChar char="○"/>
            </a:pPr>
            <a:r>
              <a:rPr lang="en" sz="1600"/>
              <a:t>Our own launch monitor. Try the Prototype Kits out at home with an option of sensors and/or; </a:t>
            </a:r>
            <a:endParaRPr sz="1600"/>
          </a:p>
          <a:p>
            <a:pPr indent="-330200" lvl="1" marL="914400" rtl="0" algn="l">
              <a:lnSpc>
                <a:spcPct val="150000"/>
              </a:lnSpc>
              <a:spcBef>
                <a:spcPts val="0"/>
              </a:spcBef>
              <a:spcAft>
                <a:spcPts val="0"/>
              </a:spcAft>
              <a:buSzPts val="1600"/>
              <a:buChar char="○"/>
            </a:pPr>
            <a:r>
              <a:rPr lang="en" sz="1600"/>
              <a:t>Expertise Consultation. Meet with a Golf Pro over a zoom meeting to discuss different habits within your golf game. </a:t>
            </a:r>
            <a:endParaRPr sz="1600"/>
          </a:p>
        </p:txBody>
      </p:sp>
      <p:sp>
        <p:nvSpPr>
          <p:cNvPr id="126" name="Google Shape;126;p2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2: Website Run Through</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4"/>
          <p:cNvPicPr preferRelativeResize="0"/>
          <p:nvPr/>
        </p:nvPicPr>
        <p:blipFill>
          <a:blip r:embed="rId3">
            <a:alphaModFix/>
          </a:blip>
          <a:stretch>
            <a:fillRect/>
          </a:stretch>
        </p:blipFill>
        <p:spPr>
          <a:xfrm>
            <a:off x="4490088" y="359675"/>
            <a:ext cx="2136049" cy="2064251"/>
          </a:xfrm>
          <a:prstGeom prst="rect">
            <a:avLst/>
          </a:prstGeom>
          <a:noFill/>
          <a:ln cap="flat" cmpd="sng" w="19050">
            <a:solidFill>
              <a:schemeClr val="dk2"/>
            </a:solidFill>
            <a:prstDash val="solid"/>
            <a:round/>
            <a:headEnd len="sm" w="sm" type="none"/>
            <a:tailEnd len="sm" w="sm" type="none"/>
          </a:ln>
        </p:spPr>
      </p:pic>
      <p:pic>
        <p:nvPicPr>
          <p:cNvPr id="132" name="Google Shape;132;p24"/>
          <p:cNvPicPr preferRelativeResize="0"/>
          <p:nvPr/>
        </p:nvPicPr>
        <p:blipFill>
          <a:blip r:embed="rId4">
            <a:alphaModFix/>
          </a:blip>
          <a:stretch>
            <a:fillRect/>
          </a:stretch>
        </p:blipFill>
        <p:spPr>
          <a:xfrm>
            <a:off x="4490738" y="2571750"/>
            <a:ext cx="2136051" cy="2064250"/>
          </a:xfrm>
          <a:prstGeom prst="rect">
            <a:avLst/>
          </a:prstGeom>
          <a:noFill/>
          <a:ln cap="flat" cmpd="sng" w="19050">
            <a:solidFill>
              <a:schemeClr val="dk2"/>
            </a:solidFill>
            <a:prstDash val="solid"/>
            <a:round/>
            <a:headEnd len="sm" w="sm" type="none"/>
            <a:tailEnd len="sm" w="sm" type="none"/>
          </a:ln>
        </p:spPr>
      </p:pic>
      <p:pic>
        <p:nvPicPr>
          <p:cNvPr id="133" name="Google Shape;133;p24"/>
          <p:cNvPicPr preferRelativeResize="0"/>
          <p:nvPr/>
        </p:nvPicPr>
        <p:blipFill>
          <a:blip r:embed="rId5">
            <a:alphaModFix/>
          </a:blip>
          <a:stretch>
            <a:fillRect/>
          </a:stretch>
        </p:blipFill>
        <p:spPr>
          <a:xfrm>
            <a:off x="6941537" y="1658062"/>
            <a:ext cx="1890775" cy="1347500"/>
          </a:xfrm>
          <a:prstGeom prst="rect">
            <a:avLst/>
          </a:prstGeom>
          <a:noFill/>
          <a:ln cap="flat" cmpd="sng" w="19050">
            <a:solidFill>
              <a:schemeClr val="dk2"/>
            </a:solidFill>
            <a:prstDash val="solid"/>
            <a:round/>
            <a:headEnd len="sm" w="sm" type="none"/>
            <a:tailEnd len="sm" w="sm" type="none"/>
          </a:ln>
        </p:spPr>
      </p:pic>
      <p:pic>
        <p:nvPicPr>
          <p:cNvPr id="134" name="Google Shape;134;p24"/>
          <p:cNvPicPr preferRelativeResize="0"/>
          <p:nvPr/>
        </p:nvPicPr>
        <p:blipFill>
          <a:blip r:embed="rId6">
            <a:alphaModFix/>
          </a:blip>
          <a:stretch>
            <a:fillRect/>
          </a:stretch>
        </p:blipFill>
        <p:spPr>
          <a:xfrm>
            <a:off x="6941525" y="3101027"/>
            <a:ext cx="1890775" cy="1534975"/>
          </a:xfrm>
          <a:prstGeom prst="rect">
            <a:avLst/>
          </a:prstGeom>
          <a:noFill/>
          <a:ln cap="flat" cmpd="sng" w="19050">
            <a:solidFill>
              <a:schemeClr val="dk2"/>
            </a:solidFill>
            <a:prstDash val="solid"/>
            <a:round/>
            <a:headEnd len="sm" w="sm" type="none"/>
            <a:tailEnd len="sm" w="sm" type="none"/>
          </a:ln>
        </p:spPr>
      </p:pic>
      <p:pic>
        <p:nvPicPr>
          <p:cNvPr id="135" name="Google Shape;135;p24"/>
          <p:cNvPicPr preferRelativeResize="0"/>
          <p:nvPr/>
        </p:nvPicPr>
        <p:blipFill>
          <a:blip r:embed="rId7">
            <a:alphaModFix/>
          </a:blip>
          <a:stretch>
            <a:fillRect/>
          </a:stretch>
        </p:blipFill>
        <p:spPr>
          <a:xfrm rot="-5400000">
            <a:off x="7267962" y="-3049"/>
            <a:ext cx="1237899" cy="1893399"/>
          </a:xfrm>
          <a:prstGeom prst="rect">
            <a:avLst/>
          </a:prstGeom>
          <a:noFill/>
          <a:ln cap="flat" cmpd="sng" w="19050">
            <a:solidFill>
              <a:schemeClr val="dk2"/>
            </a:solidFill>
            <a:prstDash val="solid"/>
            <a:round/>
            <a:headEnd len="sm" w="sm" type="none"/>
            <a:tailEnd len="sm" w="sm" type="none"/>
          </a:ln>
        </p:spPr>
      </p:pic>
      <p:pic>
        <p:nvPicPr>
          <p:cNvPr id="136" name="Google Shape;136;p24"/>
          <p:cNvPicPr preferRelativeResize="0"/>
          <p:nvPr/>
        </p:nvPicPr>
        <p:blipFill>
          <a:blip r:embed="rId8">
            <a:alphaModFix/>
          </a:blip>
          <a:stretch>
            <a:fillRect/>
          </a:stretch>
        </p:blipFill>
        <p:spPr>
          <a:xfrm>
            <a:off x="285375" y="324700"/>
            <a:ext cx="3890625" cy="431130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Based on the results from the survey and the route taken from the website, a Demo kit will be assembled.</a:t>
            </a:r>
            <a:endParaRPr/>
          </a:p>
          <a:p>
            <a:pPr indent="-342900" lvl="0" marL="457200" rtl="0" algn="l">
              <a:spcBef>
                <a:spcPts val="1200"/>
              </a:spcBef>
              <a:spcAft>
                <a:spcPts val="0"/>
              </a:spcAft>
              <a:buSzPts val="1800"/>
              <a:buChar char="●"/>
            </a:pPr>
            <a:r>
              <a:rPr lang="en"/>
              <a:t>The Prototype Kits will include: </a:t>
            </a:r>
            <a:endParaRPr sz="1500"/>
          </a:p>
          <a:p>
            <a:pPr indent="-323850" lvl="1" marL="914400" rtl="0" algn="l">
              <a:lnSpc>
                <a:spcPct val="150000"/>
              </a:lnSpc>
              <a:spcBef>
                <a:spcPts val="0"/>
              </a:spcBef>
              <a:spcAft>
                <a:spcPts val="0"/>
              </a:spcAft>
              <a:buSzPts val="1500"/>
              <a:buChar char="○"/>
            </a:pPr>
            <a:r>
              <a:rPr lang="en" sz="1500"/>
              <a:t>“X”</a:t>
            </a:r>
            <a:r>
              <a:rPr lang="en" sz="1500"/>
              <a:t> </a:t>
            </a:r>
            <a:r>
              <a:rPr lang="en" sz="1500"/>
              <a:t>Number of </a:t>
            </a:r>
            <a:r>
              <a:rPr lang="en" sz="1500"/>
              <a:t>clubs </a:t>
            </a:r>
            <a:r>
              <a:rPr lang="en" sz="1500"/>
              <a:t>(X = number of clubs chosen from website)</a:t>
            </a:r>
            <a:endParaRPr sz="1500"/>
          </a:p>
          <a:p>
            <a:pPr indent="-323850" lvl="1" marL="914400" rtl="0" algn="l">
              <a:lnSpc>
                <a:spcPct val="150000"/>
              </a:lnSpc>
              <a:spcBef>
                <a:spcPts val="0"/>
              </a:spcBef>
              <a:spcAft>
                <a:spcPts val="0"/>
              </a:spcAft>
              <a:buSzPts val="1500"/>
              <a:buChar char="○"/>
            </a:pPr>
            <a:r>
              <a:rPr lang="en" sz="1500"/>
              <a:t>3 clubs of different angled clubheads (Closed Face, Square Face, and Open Face)</a:t>
            </a:r>
            <a:r>
              <a:rPr lang="en" sz="1500"/>
              <a:t> </a:t>
            </a:r>
            <a:endParaRPr sz="1500"/>
          </a:p>
          <a:p>
            <a:pPr indent="-323850" lvl="1" marL="914400" rtl="0" algn="l">
              <a:lnSpc>
                <a:spcPct val="150000"/>
              </a:lnSpc>
              <a:spcBef>
                <a:spcPts val="0"/>
              </a:spcBef>
              <a:spcAft>
                <a:spcPts val="0"/>
              </a:spcAft>
              <a:buSzPts val="1500"/>
              <a:buChar char="○"/>
            </a:pPr>
            <a:r>
              <a:rPr lang="en" sz="1500"/>
              <a:t>Shaft in</a:t>
            </a:r>
            <a:r>
              <a:rPr lang="en" sz="1500"/>
              <a:t> one material (Graphite)</a:t>
            </a:r>
            <a:r>
              <a:rPr lang="en" sz="1500"/>
              <a:t>. </a:t>
            </a:r>
            <a:endParaRPr sz="1500"/>
          </a:p>
          <a:p>
            <a:pPr indent="-317500" lvl="1" marL="914400" rtl="0" algn="l">
              <a:lnSpc>
                <a:spcPct val="150000"/>
              </a:lnSpc>
              <a:spcBef>
                <a:spcPts val="0"/>
              </a:spcBef>
              <a:spcAft>
                <a:spcPts val="0"/>
              </a:spcAft>
              <a:buSzPts val="1400"/>
              <a:buChar char="○"/>
            </a:pPr>
            <a:r>
              <a:rPr lang="en" sz="1500"/>
              <a:t>An attachable sensor will be provided in the kit. </a:t>
            </a:r>
            <a:r>
              <a:rPr lang="en"/>
              <a:t> </a:t>
            </a:r>
            <a:endParaRPr/>
          </a:p>
        </p:txBody>
      </p:sp>
      <p:sp>
        <p:nvSpPr>
          <p:cNvPr id="142" name="Google Shape;142;p2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3: Prototype Kits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idx="1" type="body"/>
          </p:nvPr>
        </p:nvSpPr>
        <p:spPr>
          <a:xfrm>
            <a:off x="311700" y="1171600"/>
            <a:ext cx="4260300" cy="33972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t>Each club will have a sensor attached. The purpose of the sensors is to help us gather the dynamic characteristics of the customer. </a:t>
            </a:r>
            <a:endParaRPr/>
          </a:p>
          <a:p>
            <a:pPr indent="-325755" lvl="0" marL="457200" rtl="0" algn="l">
              <a:spcBef>
                <a:spcPts val="1200"/>
              </a:spcBef>
              <a:spcAft>
                <a:spcPts val="0"/>
              </a:spcAft>
              <a:buSzPct val="100000"/>
              <a:buChar char="●"/>
            </a:pPr>
            <a:r>
              <a:rPr lang="en"/>
              <a:t>The information that the sensor gives us:</a:t>
            </a:r>
            <a:endParaRPr/>
          </a:p>
          <a:p>
            <a:pPr indent="-304165" lvl="1" marL="914400" rtl="0" algn="l">
              <a:lnSpc>
                <a:spcPct val="150000"/>
              </a:lnSpc>
              <a:spcBef>
                <a:spcPts val="0"/>
              </a:spcBef>
              <a:spcAft>
                <a:spcPts val="0"/>
              </a:spcAft>
              <a:buSzPct val="100000"/>
              <a:buChar char="○"/>
            </a:pPr>
            <a:r>
              <a:rPr lang="en"/>
              <a:t>Swing Speed &amp; Total Distance Traveled. </a:t>
            </a:r>
            <a:endParaRPr/>
          </a:p>
          <a:p>
            <a:pPr indent="-304164" lvl="2" marL="1371600" rtl="0" algn="l">
              <a:lnSpc>
                <a:spcPct val="150000"/>
              </a:lnSpc>
              <a:spcBef>
                <a:spcPts val="0"/>
              </a:spcBef>
              <a:spcAft>
                <a:spcPts val="0"/>
              </a:spcAft>
              <a:buSzPct val="100000"/>
              <a:buChar char="■"/>
            </a:pPr>
            <a:r>
              <a:rPr lang="en"/>
              <a:t>These variables are used to </a:t>
            </a:r>
            <a:r>
              <a:rPr lang="en"/>
              <a:t>determine the right flex and grip style. </a:t>
            </a:r>
            <a:endParaRPr/>
          </a:p>
          <a:p>
            <a:pPr indent="-304165" lvl="1" marL="914400" rtl="0" algn="l">
              <a:lnSpc>
                <a:spcPct val="150000"/>
              </a:lnSpc>
              <a:spcBef>
                <a:spcPts val="0"/>
              </a:spcBef>
              <a:spcAft>
                <a:spcPts val="0"/>
              </a:spcAft>
              <a:buSzPct val="100000"/>
              <a:buChar char="○"/>
            </a:pPr>
            <a:r>
              <a:rPr lang="en"/>
              <a:t>Launch Angle, Swing Speed, Swing Path and Face Angle </a:t>
            </a:r>
            <a:endParaRPr/>
          </a:p>
          <a:p>
            <a:pPr indent="-304164" lvl="2" marL="1371600" rtl="0" algn="l">
              <a:lnSpc>
                <a:spcPct val="150000"/>
              </a:lnSpc>
              <a:spcBef>
                <a:spcPts val="0"/>
              </a:spcBef>
              <a:spcAft>
                <a:spcPts val="0"/>
              </a:spcAft>
              <a:buSzPct val="100000"/>
              <a:buChar char="■"/>
            </a:pPr>
            <a:r>
              <a:rPr lang="en"/>
              <a:t>These variables will be used to decide the correct weight, balance point and preferred  choice of material used. </a:t>
            </a:r>
            <a:endParaRPr/>
          </a:p>
        </p:txBody>
      </p:sp>
      <p:sp>
        <p:nvSpPr>
          <p:cNvPr id="148" name="Google Shape;148;p2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4: Purpose of the Sensors </a:t>
            </a:r>
            <a:endParaRPr/>
          </a:p>
        </p:txBody>
      </p:sp>
      <p:pic>
        <p:nvPicPr>
          <p:cNvPr id="149" name="Google Shape;149;p26"/>
          <p:cNvPicPr preferRelativeResize="0"/>
          <p:nvPr/>
        </p:nvPicPr>
        <p:blipFill>
          <a:blip r:embed="rId3">
            <a:alphaModFix/>
          </a:blip>
          <a:stretch>
            <a:fillRect/>
          </a:stretch>
        </p:blipFill>
        <p:spPr>
          <a:xfrm>
            <a:off x="4847475" y="1331875"/>
            <a:ext cx="4125249" cy="3236926"/>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None/>
            </a:pPr>
            <a:r>
              <a:rPr lang="en"/>
              <a:t>The results will be sent in over a zip file from the sensors. From there we can use the data from the customer’s static and dynamic characteristics to further specify their custom golf clubs. </a:t>
            </a:r>
            <a:endParaRPr/>
          </a:p>
          <a:p>
            <a:pPr indent="0" lvl="0" marL="0" rtl="0" algn="l">
              <a:lnSpc>
                <a:spcPct val="150000"/>
              </a:lnSpc>
              <a:spcBef>
                <a:spcPts val="1200"/>
              </a:spcBef>
              <a:spcAft>
                <a:spcPts val="0"/>
              </a:spcAft>
              <a:buNone/>
            </a:pPr>
            <a:r>
              <a:rPr lang="en"/>
              <a:t>We will have return policies for the Prototype Kits. To ensure we get all of our belongings back, the clubs fitting process will begin after everything has been returned to us. </a:t>
            </a:r>
            <a:endParaRPr/>
          </a:p>
          <a:p>
            <a:pPr indent="0" lvl="0" marL="0" rtl="0" algn="l">
              <a:lnSpc>
                <a:spcPct val="150000"/>
              </a:lnSpc>
              <a:spcBef>
                <a:spcPts val="1200"/>
              </a:spcBef>
              <a:spcAft>
                <a:spcPts val="1200"/>
              </a:spcAft>
              <a:buClr>
                <a:schemeClr val="dk1"/>
              </a:buClr>
              <a:buSzPts val="1100"/>
              <a:buFont typeface="Arial"/>
              <a:buNone/>
            </a:pPr>
            <a:r>
              <a:rPr lang="en"/>
              <a:t>The process of constructing the clubs will be 2-4 weeks including delivery time. +/- a week due to back orders or lead times. </a:t>
            </a:r>
            <a:endParaRPr/>
          </a:p>
        </p:txBody>
      </p:sp>
      <p:sp>
        <p:nvSpPr>
          <p:cNvPr id="155" name="Google Shape;155;p2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5: Return Policy and Results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Return Policy (continued)</a:t>
            </a:r>
            <a:endParaRPr/>
          </a:p>
        </p:txBody>
      </p:sp>
      <p:sp>
        <p:nvSpPr>
          <p:cNvPr id="161" name="Google Shape;161;p28"/>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Wilson will ship the demo clubs via UPS Ground Delivery (Express Option Available). You will receive your demos within 2-5 business days of placing your order. After receiving your demo club(s), you will have 1 week to return. We will provide you the prepaid shipping label for your convenience.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To return your demo, put them back in the original box with the </a:t>
            </a:r>
            <a:r>
              <a:rPr lang="en"/>
              <a:t>return</a:t>
            </a:r>
            <a:r>
              <a:rPr lang="en"/>
              <a:t> address label inside, and drop it off at any UPS location (Go to UPS.com to find a location near you). DO NOT leave the box outside an unmanned dropbox or with any carrier other than UPS. If you have questions, please contact Wilson’s Customer Service department.</a:t>
            </a:r>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Return Policy (continued)</a:t>
            </a:r>
            <a:endParaRPr/>
          </a:p>
        </p:txBody>
      </p:sp>
      <p:sp>
        <p:nvSpPr>
          <p:cNvPr id="167" name="Google Shape;167;p29"/>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if I don’t return them on time?”</a:t>
            </a:r>
            <a:endParaRPr/>
          </a:p>
          <a:p>
            <a:pPr indent="0" lvl="0" marL="0" rtl="0" algn="l">
              <a:spcBef>
                <a:spcPts val="1200"/>
              </a:spcBef>
              <a:spcAft>
                <a:spcPts val="0"/>
              </a:spcAft>
              <a:buNone/>
            </a:pPr>
            <a:r>
              <a:rPr lang="en"/>
              <a:t>	In order for all customers to benefit from this feature and have a chance to demo our clubs, it is important that they are returned to us on time. You will receive a </a:t>
            </a:r>
            <a:r>
              <a:rPr lang="en"/>
              <a:t>reminder</a:t>
            </a:r>
            <a:r>
              <a:rPr lang="en"/>
              <a:t> email prior to the return date. If the clubs are shipped back late, you will be charged $15.00 per club, per day that it is late.</a:t>
            </a:r>
            <a:endParaRPr/>
          </a:p>
          <a:p>
            <a:pPr indent="0" lvl="0" marL="0" rtl="0" algn="l">
              <a:spcBef>
                <a:spcPts val="1200"/>
              </a:spcBef>
              <a:spcAft>
                <a:spcPts val="1200"/>
              </a:spcAft>
              <a:buNone/>
            </a:pPr>
            <a:r>
              <a:rPr lang="en"/>
              <a:t>	If we are unable to reach you after 7 days late, your account will be charged the full retail price for each club. No exceptions. For more information regarding our return policies, please contact Wilson’s Customer Service department.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0"/>
          <p:cNvSpPr txBox="1"/>
          <p:nvPr/>
        </p:nvSpPr>
        <p:spPr>
          <a:xfrm>
            <a:off x="493600" y="436375"/>
            <a:ext cx="36576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Old Standard TT"/>
                <a:ea typeface="Old Standard TT"/>
                <a:cs typeface="Old Standard TT"/>
                <a:sym typeface="Old Standard TT"/>
              </a:rPr>
              <a:t>Pricing For the Clubs based on Current Market</a:t>
            </a:r>
            <a:endParaRPr sz="2200">
              <a:latin typeface="Old Standard TT"/>
              <a:ea typeface="Old Standard TT"/>
              <a:cs typeface="Old Standard TT"/>
              <a:sym typeface="Old Standard TT"/>
            </a:endParaRPr>
          </a:p>
        </p:txBody>
      </p:sp>
      <p:pic>
        <p:nvPicPr>
          <p:cNvPr id="173" name="Google Shape;173;p30"/>
          <p:cNvPicPr preferRelativeResize="0"/>
          <p:nvPr/>
        </p:nvPicPr>
        <p:blipFill>
          <a:blip r:embed="rId3">
            <a:alphaModFix/>
          </a:blip>
          <a:stretch>
            <a:fillRect/>
          </a:stretch>
        </p:blipFill>
        <p:spPr>
          <a:xfrm>
            <a:off x="713910" y="1304875"/>
            <a:ext cx="2857275" cy="2753825"/>
          </a:xfrm>
          <a:prstGeom prst="rect">
            <a:avLst/>
          </a:prstGeom>
          <a:noFill/>
          <a:ln>
            <a:noFill/>
          </a:ln>
        </p:spPr>
      </p:pic>
      <p:pic>
        <p:nvPicPr>
          <p:cNvPr id="174" name="Google Shape;174;p30"/>
          <p:cNvPicPr preferRelativeResize="0"/>
          <p:nvPr/>
        </p:nvPicPr>
        <p:blipFill>
          <a:blip r:embed="rId4">
            <a:alphaModFix/>
          </a:blip>
          <a:stretch>
            <a:fillRect/>
          </a:stretch>
        </p:blipFill>
        <p:spPr>
          <a:xfrm>
            <a:off x="4212150" y="962350"/>
            <a:ext cx="2409125" cy="3438876"/>
          </a:xfrm>
          <a:prstGeom prst="rect">
            <a:avLst/>
          </a:prstGeom>
          <a:noFill/>
          <a:ln>
            <a:noFill/>
          </a:ln>
        </p:spPr>
      </p:pic>
      <p:pic>
        <p:nvPicPr>
          <p:cNvPr id="175" name="Google Shape;175;p30"/>
          <p:cNvPicPr preferRelativeResize="0"/>
          <p:nvPr/>
        </p:nvPicPr>
        <p:blipFill>
          <a:blip r:embed="rId5">
            <a:alphaModFix/>
          </a:blip>
          <a:stretch>
            <a:fillRect/>
          </a:stretch>
        </p:blipFill>
        <p:spPr>
          <a:xfrm>
            <a:off x="6682225" y="962350"/>
            <a:ext cx="2340400" cy="3438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1"/>
          <p:cNvSpPr txBox="1"/>
          <p:nvPr>
            <p:ph idx="1" type="body"/>
          </p:nvPr>
        </p:nvSpPr>
        <p:spPr>
          <a:xfrm>
            <a:off x="739350" y="342975"/>
            <a:ext cx="5998800" cy="60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500"/>
              <a:t>Meet Our Team!</a:t>
            </a:r>
            <a:endParaRPr sz="2500"/>
          </a:p>
        </p:txBody>
      </p:sp>
      <p:sp>
        <p:nvSpPr>
          <p:cNvPr id="181" name="Google Shape;181;p31"/>
          <p:cNvSpPr txBox="1"/>
          <p:nvPr/>
        </p:nvSpPr>
        <p:spPr>
          <a:xfrm>
            <a:off x="739350" y="3265250"/>
            <a:ext cx="1644900" cy="147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Old Standard TT"/>
                <a:ea typeface="Old Standard TT"/>
                <a:cs typeface="Old Standard TT"/>
                <a:sym typeface="Old Standard TT"/>
              </a:rPr>
              <a:t>Alan Palayil</a:t>
            </a:r>
            <a:endParaRPr sz="1200">
              <a:latin typeface="Old Standard TT"/>
              <a:ea typeface="Old Standard TT"/>
              <a:cs typeface="Old Standard TT"/>
              <a:sym typeface="Old Standard TT"/>
            </a:endParaRPr>
          </a:p>
          <a:p>
            <a:pPr indent="0" lvl="0" marL="0" rtl="0" algn="ctr">
              <a:spcBef>
                <a:spcPts val="0"/>
              </a:spcBef>
              <a:spcAft>
                <a:spcPts val="0"/>
              </a:spcAft>
              <a:buClr>
                <a:schemeClr val="dk1"/>
              </a:buClr>
              <a:buSzPts val="1100"/>
              <a:buFont typeface="Arial"/>
              <a:buNone/>
            </a:pPr>
            <a:r>
              <a:t/>
            </a:r>
            <a:endParaRPr sz="1200">
              <a:latin typeface="Old Standard TT"/>
              <a:ea typeface="Old Standard TT"/>
              <a:cs typeface="Old Standard TT"/>
              <a:sym typeface="Old Standard TT"/>
            </a:endParaRPr>
          </a:p>
          <a:p>
            <a:pPr indent="0" lvl="0" marL="0" rtl="0" algn="ctr">
              <a:spcBef>
                <a:spcPts val="0"/>
              </a:spcBef>
              <a:spcAft>
                <a:spcPts val="0"/>
              </a:spcAft>
              <a:buClr>
                <a:schemeClr val="dk1"/>
              </a:buClr>
              <a:buSzPts val="1100"/>
              <a:buFont typeface="Arial"/>
              <a:buNone/>
            </a:pPr>
            <a:r>
              <a:rPr lang="en" sz="1200">
                <a:latin typeface="Old Standard TT"/>
                <a:ea typeface="Old Standard TT"/>
                <a:cs typeface="Old Standard TT"/>
                <a:sym typeface="Old Standard TT"/>
              </a:rPr>
              <a:t>Junior in Computer Engineering and Cyber-security </a:t>
            </a:r>
            <a:endParaRPr sz="1200">
              <a:latin typeface="Old Standard TT"/>
              <a:ea typeface="Old Standard TT"/>
              <a:cs typeface="Old Standard TT"/>
              <a:sym typeface="Old Standard TT"/>
            </a:endParaRPr>
          </a:p>
          <a:p>
            <a:pPr indent="0" lvl="0" marL="0" rtl="0" algn="ctr">
              <a:spcBef>
                <a:spcPts val="0"/>
              </a:spcBef>
              <a:spcAft>
                <a:spcPts val="0"/>
              </a:spcAft>
              <a:buNone/>
            </a:pPr>
            <a:r>
              <a:t/>
            </a:r>
            <a:endParaRPr sz="1200">
              <a:latin typeface="Old Standard TT"/>
              <a:ea typeface="Old Standard TT"/>
              <a:cs typeface="Old Standard TT"/>
              <a:sym typeface="Old Standard TT"/>
            </a:endParaRPr>
          </a:p>
          <a:p>
            <a:pPr indent="0" lvl="0" marL="0" rtl="0" algn="ctr">
              <a:spcBef>
                <a:spcPts val="0"/>
              </a:spcBef>
              <a:spcAft>
                <a:spcPts val="0"/>
              </a:spcAft>
              <a:buNone/>
            </a:pPr>
            <a:r>
              <a:t/>
            </a:r>
            <a:endParaRPr sz="1200">
              <a:latin typeface="Old Standard TT"/>
              <a:ea typeface="Old Standard TT"/>
              <a:cs typeface="Old Standard TT"/>
              <a:sym typeface="Old Standard TT"/>
            </a:endParaRPr>
          </a:p>
        </p:txBody>
      </p:sp>
      <p:pic>
        <p:nvPicPr>
          <p:cNvPr id="182" name="Google Shape;182;p31"/>
          <p:cNvPicPr preferRelativeResize="0"/>
          <p:nvPr/>
        </p:nvPicPr>
        <p:blipFill>
          <a:blip r:embed="rId3">
            <a:alphaModFix/>
          </a:blip>
          <a:stretch>
            <a:fillRect/>
          </a:stretch>
        </p:blipFill>
        <p:spPr>
          <a:xfrm>
            <a:off x="967438" y="1483800"/>
            <a:ext cx="1188720" cy="1581150"/>
          </a:xfrm>
          <a:prstGeom prst="rect">
            <a:avLst/>
          </a:prstGeom>
          <a:noFill/>
          <a:ln cap="flat" cmpd="sng" w="38100">
            <a:solidFill>
              <a:schemeClr val="dk2"/>
            </a:solidFill>
            <a:prstDash val="solid"/>
            <a:round/>
            <a:headEnd len="sm" w="sm" type="none"/>
            <a:tailEnd len="sm" w="sm" type="none"/>
          </a:ln>
        </p:spPr>
      </p:pic>
      <p:sp>
        <p:nvSpPr>
          <p:cNvPr id="183" name="Google Shape;183;p31"/>
          <p:cNvSpPr txBox="1"/>
          <p:nvPr/>
        </p:nvSpPr>
        <p:spPr>
          <a:xfrm>
            <a:off x="2492650" y="3265250"/>
            <a:ext cx="16449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Old Standard TT"/>
                <a:ea typeface="Old Standard TT"/>
                <a:cs typeface="Old Standard TT"/>
                <a:sym typeface="Old Standard TT"/>
              </a:rPr>
              <a:t>Madelyn Arroyo</a:t>
            </a:r>
            <a:endParaRPr sz="1200">
              <a:latin typeface="Old Standard TT"/>
              <a:ea typeface="Old Standard TT"/>
              <a:cs typeface="Old Standard TT"/>
              <a:sym typeface="Old Standard TT"/>
            </a:endParaRPr>
          </a:p>
          <a:p>
            <a:pPr indent="0" lvl="0" marL="0" rtl="0" algn="ctr">
              <a:spcBef>
                <a:spcPts val="0"/>
              </a:spcBef>
              <a:spcAft>
                <a:spcPts val="0"/>
              </a:spcAft>
              <a:buNone/>
            </a:pPr>
            <a:r>
              <a:t/>
            </a:r>
            <a:endParaRPr sz="1200">
              <a:latin typeface="Old Standard TT"/>
              <a:ea typeface="Old Standard TT"/>
              <a:cs typeface="Old Standard TT"/>
              <a:sym typeface="Old Standard TT"/>
            </a:endParaRPr>
          </a:p>
          <a:p>
            <a:pPr indent="0" lvl="0" marL="0" rtl="0" algn="ctr">
              <a:spcBef>
                <a:spcPts val="0"/>
              </a:spcBef>
              <a:spcAft>
                <a:spcPts val="0"/>
              </a:spcAft>
              <a:buNone/>
            </a:pPr>
            <a:r>
              <a:rPr lang="en" sz="1200">
                <a:latin typeface="Old Standard TT"/>
                <a:ea typeface="Old Standard TT"/>
                <a:cs typeface="Old Standard TT"/>
                <a:sym typeface="Old Standard TT"/>
              </a:rPr>
              <a:t>Senior in Psychological Science and Human Resources</a:t>
            </a:r>
            <a:endParaRPr sz="1200">
              <a:latin typeface="Old Standard TT"/>
              <a:ea typeface="Old Standard TT"/>
              <a:cs typeface="Old Standard TT"/>
              <a:sym typeface="Old Standard TT"/>
            </a:endParaRPr>
          </a:p>
        </p:txBody>
      </p:sp>
      <p:pic>
        <p:nvPicPr>
          <p:cNvPr id="184" name="Google Shape;184;p31"/>
          <p:cNvPicPr preferRelativeResize="0"/>
          <p:nvPr/>
        </p:nvPicPr>
        <p:blipFill>
          <a:blip r:embed="rId4">
            <a:alphaModFix/>
          </a:blip>
          <a:stretch>
            <a:fillRect/>
          </a:stretch>
        </p:blipFill>
        <p:spPr>
          <a:xfrm>
            <a:off x="4372760" y="1500025"/>
            <a:ext cx="1188721" cy="1581148"/>
          </a:xfrm>
          <a:prstGeom prst="rect">
            <a:avLst/>
          </a:prstGeom>
          <a:noFill/>
          <a:ln cap="flat" cmpd="sng" w="38100">
            <a:solidFill>
              <a:schemeClr val="dk2"/>
            </a:solidFill>
            <a:prstDash val="solid"/>
            <a:round/>
            <a:headEnd len="sm" w="sm" type="none"/>
            <a:tailEnd len="sm" w="sm" type="none"/>
          </a:ln>
        </p:spPr>
      </p:pic>
      <p:sp>
        <p:nvSpPr>
          <p:cNvPr id="185" name="Google Shape;185;p31"/>
          <p:cNvSpPr txBox="1"/>
          <p:nvPr/>
        </p:nvSpPr>
        <p:spPr>
          <a:xfrm>
            <a:off x="4144675" y="3265250"/>
            <a:ext cx="16449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Old Standard TT"/>
                <a:ea typeface="Old Standard TT"/>
                <a:cs typeface="Old Standard TT"/>
                <a:sym typeface="Old Standard TT"/>
              </a:rPr>
              <a:t>Jake Westerhoff</a:t>
            </a:r>
            <a:endParaRPr sz="1200">
              <a:latin typeface="Old Standard TT"/>
              <a:ea typeface="Old Standard TT"/>
              <a:cs typeface="Old Standard TT"/>
              <a:sym typeface="Old Standard TT"/>
            </a:endParaRPr>
          </a:p>
          <a:p>
            <a:pPr indent="0" lvl="0" marL="0" rtl="0" algn="ctr">
              <a:spcBef>
                <a:spcPts val="0"/>
              </a:spcBef>
              <a:spcAft>
                <a:spcPts val="0"/>
              </a:spcAft>
              <a:buNone/>
            </a:pPr>
            <a:r>
              <a:t/>
            </a:r>
            <a:endParaRPr sz="1200">
              <a:latin typeface="Old Standard TT"/>
              <a:ea typeface="Old Standard TT"/>
              <a:cs typeface="Old Standard TT"/>
              <a:sym typeface="Old Standard TT"/>
            </a:endParaRPr>
          </a:p>
          <a:p>
            <a:pPr indent="0" lvl="0" marL="0" rtl="0" algn="ctr">
              <a:spcBef>
                <a:spcPts val="0"/>
              </a:spcBef>
              <a:spcAft>
                <a:spcPts val="0"/>
              </a:spcAft>
              <a:buNone/>
            </a:pPr>
            <a:r>
              <a:rPr lang="en" sz="1200">
                <a:latin typeface="Old Standard TT"/>
                <a:ea typeface="Old Standard TT"/>
                <a:cs typeface="Old Standard TT"/>
                <a:sym typeface="Old Standard TT"/>
              </a:rPr>
              <a:t>Senior in Civil Engineering</a:t>
            </a:r>
            <a:endParaRPr sz="1200">
              <a:latin typeface="Old Standard TT"/>
              <a:ea typeface="Old Standard TT"/>
              <a:cs typeface="Old Standard TT"/>
              <a:sym typeface="Old Standard TT"/>
            </a:endParaRPr>
          </a:p>
        </p:txBody>
      </p:sp>
      <p:pic>
        <p:nvPicPr>
          <p:cNvPr id="186" name="Google Shape;186;p31"/>
          <p:cNvPicPr preferRelativeResize="0"/>
          <p:nvPr/>
        </p:nvPicPr>
        <p:blipFill>
          <a:blip r:embed="rId5">
            <a:alphaModFix/>
          </a:blip>
          <a:stretch>
            <a:fillRect/>
          </a:stretch>
        </p:blipFill>
        <p:spPr>
          <a:xfrm>
            <a:off x="7456763" y="1483425"/>
            <a:ext cx="1188720" cy="1581912"/>
          </a:xfrm>
          <a:prstGeom prst="rect">
            <a:avLst/>
          </a:prstGeom>
          <a:noFill/>
          <a:ln cap="flat" cmpd="sng" w="38100">
            <a:solidFill>
              <a:schemeClr val="dk2"/>
            </a:solidFill>
            <a:prstDash val="solid"/>
            <a:round/>
            <a:headEnd len="sm" w="sm" type="none"/>
            <a:tailEnd len="sm" w="sm" type="none"/>
          </a:ln>
        </p:spPr>
      </p:pic>
      <p:sp>
        <p:nvSpPr>
          <p:cNvPr id="187" name="Google Shape;187;p31"/>
          <p:cNvSpPr txBox="1"/>
          <p:nvPr/>
        </p:nvSpPr>
        <p:spPr>
          <a:xfrm>
            <a:off x="7327225" y="3265250"/>
            <a:ext cx="14478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Old Standard TT"/>
                <a:ea typeface="Old Standard TT"/>
                <a:cs typeface="Old Standard TT"/>
                <a:sym typeface="Old Standard TT"/>
              </a:rPr>
              <a:t>Yeshwanth Vemula</a:t>
            </a:r>
            <a:endParaRPr sz="1200">
              <a:latin typeface="Old Standard TT"/>
              <a:ea typeface="Old Standard TT"/>
              <a:cs typeface="Old Standard TT"/>
              <a:sym typeface="Old Standard TT"/>
            </a:endParaRPr>
          </a:p>
          <a:p>
            <a:pPr indent="0" lvl="0" marL="0" rtl="0" algn="ctr">
              <a:spcBef>
                <a:spcPts val="0"/>
              </a:spcBef>
              <a:spcAft>
                <a:spcPts val="0"/>
              </a:spcAft>
              <a:buNone/>
            </a:pPr>
            <a:r>
              <a:t/>
            </a:r>
            <a:endParaRPr sz="1200">
              <a:latin typeface="Old Standard TT"/>
              <a:ea typeface="Old Standard TT"/>
              <a:cs typeface="Old Standard TT"/>
              <a:sym typeface="Old Standard TT"/>
            </a:endParaRPr>
          </a:p>
          <a:p>
            <a:pPr indent="0" lvl="0" marL="0" rtl="0" algn="ctr">
              <a:spcBef>
                <a:spcPts val="0"/>
              </a:spcBef>
              <a:spcAft>
                <a:spcPts val="0"/>
              </a:spcAft>
              <a:buNone/>
            </a:pPr>
            <a:r>
              <a:rPr lang="en" sz="1200">
                <a:latin typeface="Old Standard TT"/>
                <a:ea typeface="Old Standard TT"/>
                <a:cs typeface="Old Standard TT"/>
                <a:sym typeface="Old Standard TT"/>
              </a:rPr>
              <a:t>Junior in Computer Science</a:t>
            </a:r>
            <a:endParaRPr sz="1200">
              <a:latin typeface="Old Standard TT"/>
              <a:ea typeface="Old Standard TT"/>
              <a:cs typeface="Old Standard TT"/>
              <a:sym typeface="Old Standard TT"/>
            </a:endParaRPr>
          </a:p>
          <a:p>
            <a:pPr indent="0" lvl="0" marL="0" rtl="0" algn="ctr">
              <a:spcBef>
                <a:spcPts val="0"/>
              </a:spcBef>
              <a:spcAft>
                <a:spcPts val="0"/>
              </a:spcAft>
              <a:buNone/>
            </a:pPr>
            <a:r>
              <a:t/>
            </a:r>
            <a:endParaRPr sz="1200">
              <a:latin typeface="Old Standard TT"/>
              <a:ea typeface="Old Standard TT"/>
              <a:cs typeface="Old Standard TT"/>
              <a:sym typeface="Old Standard TT"/>
            </a:endParaRPr>
          </a:p>
        </p:txBody>
      </p:sp>
      <p:pic>
        <p:nvPicPr>
          <p:cNvPr id="188" name="Google Shape;188;p31"/>
          <p:cNvPicPr preferRelativeResize="0"/>
          <p:nvPr/>
        </p:nvPicPr>
        <p:blipFill>
          <a:blip r:embed="rId6">
            <a:alphaModFix/>
          </a:blip>
          <a:stretch>
            <a:fillRect/>
          </a:stretch>
        </p:blipFill>
        <p:spPr>
          <a:xfrm>
            <a:off x="5827488" y="1500025"/>
            <a:ext cx="1188720" cy="1581150"/>
          </a:xfrm>
          <a:prstGeom prst="rect">
            <a:avLst/>
          </a:prstGeom>
          <a:noFill/>
          <a:ln cap="flat" cmpd="sng" w="38100">
            <a:solidFill>
              <a:schemeClr val="dk2"/>
            </a:solidFill>
            <a:prstDash val="solid"/>
            <a:round/>
            <a:headEnd len="sm" w="sm" type="none"/>
            <a:tailEnd len="sm" w="sm" type="none"/>
          </a:ln>
        </p:spPr>
      </p:pic>
      <p:sp>
        <p:nvSpPr>
          <p:cNvPr id="189" name="Google Shape;189;p31"/>
          <p:cNvSpPr txBox="1"/>
          <p:nvPr/>
        </p:nvSpPr>
        <p:spPr>
          <a:xfrm>
            <a:off x="5599400" y="3342200"/>
            <a:ext cx="16449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latin typeface="Old Standard TT"/>
                <a:ea typeface="Old Standard TT"/>
                <a:cs typeface="Old Standard TT"/>
                <a:sym typeface="Old Standard TT"/>
              </a:rPr>
              <a:t>Diego Guatemala</a:t>
            </a:r>
            <a:endParaRPr sz="1300">
              <a:latin typeface="Old Standard TT"/>
              <a:ea typeface="Old Standard TT"/>
              <a:cs typeface="Old Standard TT"/>
              <a:sym typeface="Old Standard TT"/>
            </a:endParaRPr>
          </a:p>
          <a:p>
            <a:pPr indent="0" lvl="0" marL="0" rtl="0" algn="ctr">
              <a:spcBef>
                <a:spcPts val="0"/>
              </a:spcBef>
              <a:spcAft>
                <a:spcPts val="0"/>
              </a:spcAft>
              <a:buNone/>
            </a:pPr>
            <a:r>
              <a:t/>
            </a:r>
            <a:endParaRPr sz="1300">
              <a:latin typeface="Old Standard TT"/>
              <a:ea typeface="Old Standard TT"/>
              <a:cs typeface="Old Standard TT"/>
              <a:sym typeface="Old Standard TT"/>
            </a:endParaRPr>
          </a:p>
          <a:p>
            <a:pPr indent="0" lvl="0" marL="0" rtl="0" algn="ctr">
              <a:spcBef>
                <a:spcPts val="0"/>
              </a:spcBef>
              <a:spcAft>
                <a:spcPts val="0"/>
              </a:spcAft>
              <a:buNone/>
            </a:pPr>
            <a:r>
              <a:rPr lang="en" sz="1200">
                <a:latin typeface="Old Standard TT"/>
                <a:ea typeface="Old Standard TT"/>
                <a:cs typeface="Old Standard TT"/>
                <a:sym typeface="Old Standard TT"/>
              </a:rPr>
              <a:t>Senior in Mechanical Engineering</a:t>
            </a:r>
            <a:endParaRPr sz="1200">
              <a:latin typeface="Old Standard TT"/>
              <a:ea typeface="Old Standard TT"/>
              <a:cs typeface="Old Standard TT"/>
              <a:sym typeface="Old Standard TT"/>
            </a:endParaRPr>
          </a:p>
        </p:txBody>
      </p:sp>
      <p:pic>
        <p:nvPicPr>
          <p:cNvPr id="190" name="Google Shape;190;p31"/>
          <p:cNvPicPr preferRelativeResize="0"/>
          <p:nvPr/>
        </p:nvPicPr>
        <p:blipFill>
          <a:blip r:embed="rId7">
            <a:alphaModFix/>
          </a:blip>
          <a:stretch>
            <a:fillRect/>
          </a:stretch>
        </p:blipFill>
        <p:spPr>
          <a:xfrm>
            <a:off x="2718638" y="1483800"/>
            <a:ext cx="1192921" cy="1581150"/>
          </a:xfrm>
          <a:prstGeom prst="rect">
            <a:avLst/>
          </a:prstGeom>
          <a:noFill/>
          <a:ln cap="flat" cmpd="sng" w="38100">
            <a:solidFill>
              <a:schemeClr val="dk2"/>
            </a:solidFill>
            <a:prstDash val="solid"/>
            <a:round/>
            <a:headEnd len="sm" w="sm" type="none"/>
            <a:tailEnd len="sm" w="sm" type="none"/>
          </a:ln>
        </p:spPr>
      </p:pic>
      <p:sp>
        <p:nvSpPr>
          <p:cNvPr id="191" name="Google Shape;191;p31"/>
          <p:cNvSpPr/>
          <p:nvPr/>
        </p:nvSpPr>
        <p:spPr>
          <a:xfrm>
            <a:off x="0" y="4931825"/>
            <a:ext cx="9144000" cy="211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490250" y="526350"/>
            <a:ext cx="53190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6900"/>
              <a:t>Table of Contents</a:t>
            </a:r>
            <a:endParaRPr sz="6900"/>
          </a:p>
        </p:txBody>
      </p:sp>
      <p:sp>
        <p:nvSpPr>
          <p:cNvPr id="65" name="Google Shape;65;p14"/>
          <p:cNvSpPr txBox="1"/>
          <p:nvPr/>
        </p:nvSpPr>
        <p:spPr>
          <a:xfrm>
            <a:off x="5809375" y="1080075"/>
            <a:ext cx="29256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Old Standard TT"/>
                <a:ea typeface="Old Standard TT"/>
                <a:cs typeface="Old Standard TT"/>
                <a:sym typeface="Old Standard TT"/>
              </a:rPr>
              <a:t>Phase 1:</a:t>
            </a:r>
            <a:endParaRPr b="1">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The Problem…………………………..3</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Our Research…………………………..4</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Key Insights…………………………</a:t>
            </a:r>
            <a:r>
              <a:rPr lang="en">
                <a:latin typeface="Old Standard TT"/>
                <a:ea typeface="Old Standard TT"/>
                <a:cs typeface="Old Standard TT"/>
                <a:sym typeface="Old Standard TT"/>
              </a:rPr>
              <a:t>...</a:t>
            </a:r>
            <a:r>
              <a:rPr lang="en">
                <a:latin typeface="Old Standard TT"/>
                <a:ea typeface="Old Standard TT"/>
                <a:cs typeface="Old Standard TT"/>
                <a:sym typeface="Old Standard TT"/>
              </a:rPr>
              <a:t>5</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Our Conclusion and Goals………….6</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0" lvl="0" marL="0" rtl="0" algn="l">
              <a:spcBef>
                <a:spcPts val="0"/>
              </a:spcBef>
              <a:spcAft>
                <a:spcPts val="0"/>
              </a:spcAft>
              <a:buNone/>
            </a:pPr>
            <a:r>
              <a:rPr b="1" lang="en">
                <a:latin typeface="Old Standard TT"/>
                <a:ea typeface="Old Standard TT"/>
                <a:cs typeface="Old Standard TT"/>
                <a:sym typeface="Old Standard TT"/>
              </a:rPr>
              <a:t>Phase 2:</a:t>
            </a:r>
            <a:endParaRPr b="1">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Our Plan………………………………</a:t>
            </a:r>
            <a:r>
              <a:rPr lang="en">
                <a:latin typeface="Old Standard TT"/>
                <a:ea typeface="Old Standard TT"/>
                <a:cs typeface="Old Standard TT"/>
                <a:sym typeface="Old Standard TT"/>
              </a:rPr>
              <a:t>...</a:t>
            </a:r>
            <a:r>
              <a:rPr lang="en">
                <a:latin typeface="Old Standard TT"/>
                <a:ea typeface="Old Standard TT"/>
                <a:cs typeface="Old Standard TT"/>
                <a:sym typeface="Old Standard TT"/>
              </a:rPr>
              <a:t>7</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Our Criteria…………………………….8</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Prototypes……………………………...9</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Return Policy………………………..15</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Pricings………………………………..18</a:t>
            </a:r>
            <a:endParaRPr>
              <a:latin typeface="Old Standard TT"/>
              <a:ea typeface="Old Standard TT"/>
              <a:cs typeface="Old Standard TT"/>
              <a:sym typeface="Old Standard TT"/>
            </a:endParaRPr>
          </a:p>
          <a:p>
            <a:pPr indent="0" lvl="0" marL="0" rtl="0" algn="l">
              <a:spcBef>
                <a:spcPts val="0"/>
              </a:spcBef>
              <a:spcAft>
                <a:spcPts val="0"/>
              </a:spcAft>
              <a:buNone/>
            </a:pPr>
            <a:r>
              <a:t/>
            </a:r>
            <a:endParaRPr b="1">
              <a:latin typeface="Old Standard TT"/>
              <a:ea typeface="Old Standard TT"/>
              <a:cs typeface="Old Standard TT"/>
              <a:sym typeface="Old Standard TT"/>
            </a:endParaRPr>
          </a:p>
          <a:p>
            <a:pPr indent="0" lvl="0" marL="0" rtl="0" algn="l">
              <a:spcBef>
                <a:spcPts val="0"/>
              </a:spcBef>
              <a:spcAft>
                <a:spcPts val="0"/>
              </a:spcAft>
              <a:buNone/>
            </a:pPr>
            <a:r>
              <a:rPr b="1" lang="en">
                <a:latin typeface="Old Standard TT"/>
                <a:ea typeface="Old Standard TT"/>
                <a:cs typeface="Old Standard TT"/>
                <a:sym typeface="Old Standard TT"/>
              </a:rPr>
              <a:t>End:</a:t>
            </a:r>
            <a:endParaRPr b="1">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Our Team……………………………..19</a:t>
            </a:r>
            <a:endParaRPr>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Bibliography………………………….20</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66" name="Google Shape;66;p14"/>
          <p:cNvSpPr/>
          <p:nvPr/>
        </p:nvSpPr>
        <p:spPr>
          <a:xfrm>
            <a:off x="656175" y="3697100"/>
            <a:ext cx="931200" cy="35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Bibliography</a:t>
            </a:r>
            <a:endParaRPr/>
          </a:p>
        </p:txBody>
      </p:sp>
      <p:sp>
        <p:nvSpPr>
          <p:cNvPr id="197" name="Google Shape;197;p32"/>
          <p:cNvSpPr txBox="1"/>
          <p:nvPr>
            <p:ph idx="1" type="body"/>
          </p:nvPr>
        </p:nvSpPr>
        <p:spPr>
          <a:xfrm>
            <a:off x="229950" y="1221000"/>
            <a:ext cx="8684100" cy="33972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SzPct val="100000"/>
              <a:buChar char="●"/>
            </a:pPr>
            <a:r>
              <a:rPr lang="en" u="sng">
                <a:solidFill>
                  <a:schemeClr val="dk2"/>
                </a:solidFill>
                <a:hlinkClick r:id="rId3">
                  <a:extLst>
                    <a:ext uri="{A12FA001-AC4F-418D-AE19-62706E023703}">
                      <ahyp:hlinkClr val="tx"/>
                    </a:ext>
                  </a:extLst>
                </a:hlinkClick>
              </a:rPr>
              <a:t>https://www.wikihow.com/Fit-Golf-Clubs</a:t>
            </a:r>
            <a:endParaRPr>
              <a:solidFill>
                <a:schemeClr val="dk2"/>
              </a:solidFill>
            </a:endParaRPr>
          </a:p>
          <a:p>
            <a:pPr indent="-334327" lvl="0" marL="457200" rtl="0" algn="l">
              <a:spcBef>
                <a:spcPts val="0"/>
              </a:spcBef>
              <a:spcAft>
                <a:spcPts val="0"/>
              </a:spcAft>
              <a:buSzPct val="100000"/>
              <a:buChar char="●"/>
            </a:pPr>
            <a:r>
              <a:rPr lang="en" u="sng">
                <a:solidFill>
                  <a:schemeClr val="dk2"/>
                </a:solidFill>
                <a:hlinkClick r:id="rId4">
                  <a:extLst>
                    <a:ext uri="{A12FA001-AC4F-418D-AE19-62706E023703}">
                      <ahyp:hlinkClr val="tx"/>
                    </a:ext>
                  </a:extLst>
                </a:hlinkClick>
              </a:rPr>
              <a:t>https://truespecgolf.com/blog/2018/09/19/what-is-custom-club-fitting/</a:t>
            </a:r>
            <a:endParaRPr>
              <a:solidFill>
                <a:schemeClr val="dk2"/>
              </a:solidFill>
            </a:endParaRPr>
          </a:p>
          <a:p>
            <a:pPr indent="-334327" lvl="0" marL="457200" rtl="0" algn="l">
              <a:spcBef>
                <a:spcPts val="0"/>
              </a:spcBef>
              <a:spcAft>
                <a:spcPts val="0"/>
              </a:spcAft>
              <a:buSzPct val="100000"/>
              <a:buChar char="●"/>
            </a:pPr>
            <a:r>
              <a:rPr lang="en" u="sng">
                <a:solidFill>
                  <a:schemeClr val="dk2"/>
                </a:solidFill>
                <a:hlinkClick r:id="rId5">
                  <a:extLst>
                    <a:ext uri="{A12FA001-AC4F-418D-AE19-62706E023703}">
                      <ahyp:hlinkClr val="tx"/>
                    </a:ext>
                  </a:extLst>
                </a:hlinkClick>
              </a:rPr>
              <a:t>https://www.golfpass.com/travel-advisor/articles/club-fitting-101-why-you-should-get-fit-and-what-you-need-to-know</a:t>
            </a:r>
            <a:endParaRPr>
              <a:solidFill>
                <a:schemeClr val="dk2"/>
              </a:solidFill>
            </a:endParaRPr>
          </a:p>
          <a:p>
            <a:pPr indent="-334327" lvl="0" marL="457200" rtl="0" algn="l">
              <a:spcBef>
                <a:spcPts val="0"/>
              </a:spcBef>
              <a:spcAft>
                <a:spcPts val="0"/>
              </a:spcAft>
              <a:buClr>
                <a:schemeClr val="dk2"/>
              </a:buClr>
              <a:buSzPct val="100000"/>
              <a:buChar char="●"/>
            </a:pPr>
            <a:r>
              <a:rPr lang="en" u="sng">
                <a:solidFill>
                  <a:schemeClr val="dk2"/>
                </a:solidFill>
                <a:hlinkClick r:id="rId6">
                  <a:extLst>
                    <a:ext uri="{A12FA001-AC4F-418D-AE19-62706E023703}">
                      <ahyp:hlinkClr val="tx"/>
                    </a:ext>
                  </a:extLst>
                </a:hlinkClick>
              </a:rPr>
              <a:t>https://practical-golf.com/lie-angle/#:~:text=After%20you%20make%20impact%20the,your%20lie%20angle%20is%20correct</a:t>
            </a:r>
            <a:r>
              <a:rPr lang="en">
                <a:solidFill>
                  <a:schemeClr val="dk2"/>
                </a:solidFill>
              </a:rPr>
              <a:t>.</a:t>
            </a:r>
            <a:endParaRPr>
              <a:solidFill>
                <a:schemeClr val="dk2"/>
              </a:solidFill>
            </a:endParaRPr>
          </a:p>
          <a:p>
            <a:pPr indent="-334327" lvl="0" marL="457200" rtl="0" algn="l">
              <a:spcBef>
                <a:spcPts val="0"/>
              </a:spcBef>
              <a:spcAft>
                <a:spcPts val="0"/>
              </a:spcAft>
              <a:buSzPct val="100000"/>
              <a:buChar char="●"/>
            </a:pPr>
            <a:r>
              <a:rPr lang="en" u="sng">
                <a:solidFill>
                  <a:schemeClr val="dk2"/>
                </a:solidFill>
                <a:hlinkClick r:id="rId7">
                  <a:extLst>
                    <a:ext uri="{A12FA001-AC4F-418D-AE19-62706E023703}">
                      <ahyp:hlinkClr val="tx"/>
                    </a:ext>
                  </a:extLst>
                </a:hlinkClick>
              </a:rPr>
              <a:t>https://www.golfwrx.com/101632/the-most-important-fitting-elements-for-accuracy/</a:t>
            </a:r>
            <a:endParaRPr>
              <a:solidFill>
                <a:schemeClr val="dk2"/>
              </a:solidFill>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649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400"/>
              <a:t>The Problem</a:t>
            </a:r>
            <a:endParaRPr sz="3400"/>
          </a:p>
        </p:txBody>
      </p:sp>
      <p:sp>
        <p:nvSpPr>
          <p:cNvPr id="72" name="Google Shape;72;p15"/>
          <p:cNvSpPr txBox="1"/>
          <p:nvPr>
            <p:ph idx="1" type="body"/>
          </p:nvPr>
        </p:nvSpPr>
        <p:spPr>
          <a:xfrm>
            <a:off x="311700" y="1503300"/>
            <a:ext cx="3590100" cy="313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Finding a virtual and remote approach for the process of undergoing a custom golf club fitting.</a:t>
            </a:r>
            <a:endParaRPr sz="1600"/>
          </a:p>
          <a:p>
            <a:pPr indent="0" lvl="0" marL="0" rtl="0" algn="l">
              <a:spcBef>
                <a:spcPts val="1200"/>
              </a:spcBef>
              <a:spcAft>
                <a:spcPts val="1200"/>
              </a:spcAft>
              <a:buNone/>
            </a:pPr>
            <a:r>
              <a:rPr lang="en"/>
              <a:t> </a:t>
            </a:r>
            <a:endParaRPr/>
          </a:p>
        </p:txBody>
      </p:sp>
      <p:sp>
        <p:nvSpPr>
          <p:cNvPr id="73" name="Google Shape;73;p15"/>
          <p:cNvSpPr txBox="1"/>
          <p:nvPr/>
        </p:nvSpPr>
        <p:spPr>
          <a:xfrm>
            <a:off x="178275" y="125825"/>
            <a:ext cx="1981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latin typeface="Old Standard TT"/>
                <a:ea typeface="Old Standard TT"/>
                <a:cs typeface="Old Standard TT"/>
                <a:sym typeface="Old Standard TT"/>
              </a:rPr>
              <a:t>PHASE ONE</a:t>
            </a:r>
            <a:endParaRPr b="1" sz="2200">
              <a:latin typeface="Old Standard TT"/>
              <a:ea typeface="Old Standard TT"/>
              <a:cs typeface="Old Standard TT"/>
              <a:sym typeface="Old Standard TT"/>
            </a:endParaRPr>
          </a:p>
        </p:txBody>
      </p:sp>
      <p:pic>
        <p:nvPicPr>
          <p:cNvPr id="74" name="Google Shape;74;p15"/>
          <p:cNvPicPr preferRelativeResize="0"/>
          <p:nvPr/>
        </p:nvPicPr>
        <p:blipFill>
          <a:blip r:embed="rId3">
            <a:alphaModFix/>
          </a:blip>
          <a:stretch>
            <a:fillRect/>
          </a:stretch>
        </p:blipFill>
        <p:spPr>
          <a:xfrm>
            <a:off x="4287827" y="1243400"/>
            <a:ext cx="4774947" cy="3397201"/>
          </a:xfrm>
          <a:prstGeom prst="rect">
            <a:avLst/>
          </a:prstGeom>
          <a:noFill/>
          <a:ln cap="flat" cmpd="sng" w="19050">
            <a:solidFill>
              <a:schemeClr val="dk2"/>
            </a:solidFill>
            <a:prstDash val="solid"/>
            <a:round/>
            <a:headEnd len="sm" w="sm" type="none"/>
            <a:tailEnd len="sm" w="sm" type="none"/>
          </a:ln>
        </p:spPr>
      </p:pic>
      <p:sp>
        <p:nvSpPr>
          <p:cNvPr id="75" name="Google Shape;75;p15"/>
          <p:cNvSpPr/>
          <p:nvPr/>
        </p:nvSpPr>
        <p:spPr>
          <a:xfrm>
            <a:off x="-3600" y="4917600"/>
            <a:ext cx="9151200" cy="22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Research Tells Us...</a:t>
            </a:r>
            <a:endParaRPr/>
          </a:p>
        </p:txBody>
      </p:sp>
      <p:sp>
        <p:nvSpPr>
          <p:cNvPr id="81" name="Google Shape;81;p16"/>
          <p:cNvSpPr txBox="1"/>
          <p:nvPr>
            <p:ph idx="1" type="body"/>
          </p:nvPr>
        </p:nvSpPr>
        <p:spPr>
          <a:xfrm>
            <a:off x="311700" y="1171600"/>
            <a:ext cx="6638100" cy="33972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SzPct val="100000"/>
              <a:buChar char="●"/>
            </a:pPr>
            <a:r>
              <a:rPr lang="en"/>
              <a:t>Golf is becoming popular </a:t>
            </a:r>
            <a:r>
              <a:rPr lang="en"/>
              <a:t>amongst players of all ages. </a:t>
            </a:r>
            <a:endParaRPr/>
          </a:p>
          <a:p>
            <a:pPr indent="-310832" lvl="1" marL="914400" rtl="0" algn="l">
              <a:spcBef>
                <a:spcPts val="0"/>
              </a:spcBef>
              <a:spcAft>
                <a:spcPts val="0"/>
              </a:spcAft>
              <a:buSzPct val="100000"/>
              <a:buChar char="○"/>
            </a:pPr>
            <a:r>
              <a:rPr lang="en"/>
              <a:t>Since Covid hit, there has been an increase of 23% of players between the ages of 17-21 and an increase of 34% of players between the ages of 22-26. </a:t>
            </a:r>
            <a:endParaRPr/>
          </a:p>
          <a:p>
            <a:pPr indent="-334327" lvl="0" marL="457200" rtl="0" algn="l">
              <a:spcBef>
                <a:spcPts val="0"/>
              </a:spcBef>
              <a:spcAft>
                <a:spcPts val="0"/>
              </a:spcAft>
              <a:buSzPct val="100000"/>
              <a:buChar char="●"/>
            </a:pPr>
            <a:r>
              <a:rPr lang="en"/>
              <a:t>It is quite common for custom golf fittings to be in person. </a:t>
            </a:r>
            <a:endParaRPr/>
          </a:p>
          <a:p>
            <a:pPr indent="-334327" lvl="0" marL="457200" rtl="0" algn="l">
              <a:spcBef>
                <a:spcPts val="0"/>
              </a:spcBef>
              <a:spcAft>
                <a:spcPts val="0"/>
              </a:spcAft>
              <a:buSzPct val="100000"/>
              <a:buChar char="●"/>
            </a:pPr>
            <a:r>
              <a:rPr lang="en"/>
              <a:t>We would need static and dynamic characteristics to find the best club. </a:t>
            </a:r>
            <a:endParaRPr/>
          </a:p>
          <a:p>
            <a:pPr indent="-310832" lvl="1" marL="914400" rtl="0" algn="l">
              <a:spcBef>
                <a:spcPts val="0"/>
              </a:spcBef>
              <a:spcAft>
                <a:spcPts val="0"/>
              </a:spcAft>
              <a:buSzPct val="100000"/>
              <a:buChar char="○"/>
            </a:pPr>
            <a:r>
              <a:rPr lang="en"/>
              <a:t>Wrist to Floor Height, Height, and optional questions that will help with further our research. </a:t>
            </a:r>
            <a:endParaRPr/>
          </a:p>
          <a:p>
            <a:pPr indent="-310832" lvl="1" marL="914400" rtl="0" algn="l">
              <a:spcBef>
                <a:spcPts val="0"/>
              </a:spcBef>
              <a:spcAft>
                <a:spcPts val="0"/>
              </a:spcAft>
              <a:buSzPct val="100000"/>
              <a:buChar char="○"/>
            </a:pPr>
            <a:r>
              <a:rPr lang="en"/>
              <a:t>Top spin when they hit, total distance traveled, max height, and initial velocity. </a:t>
            </a:r>
            <a:endParaRPr/>
          </a:p>
          <a:p>
            <a:pPr indent="0" lvl="0" marL="0" rtl="0" algn="l">
              <a:spcBef>
                <a:spcPts val="1200"/>
              </a:spcBef>
              <a:spcAft>
                <a:spcPts val="0"/>
              </a:spcAft>
              <a:buNone/>
            </a:pPr>
            <a:r>
              <a:t/>
            </a:r>
            <a:endParaRPr/>
          </a:p>
          <a:p>
            <a:pPr indent="0" lvl="0" marL="45720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Insights</a:t>
            </a:r>
            <a:endParaRPr/>
          </a:p>
        </p:txBody>
      </p:sp>
      <p:sp>
        <p:nvSpPr>
          <p:cNvPr id="87" name="Google Shape;87;p17"/>
          <p:cNvSpPr txBox="1"/>
          <p:nvPr>
            <p:ph idx="1" type="body"/>
          </p:nvPr>
        </p:nvSpPr>
        <p:spPr>
          <a:xfrm>
            <a:off x="311700" y="1171600"/>
            <a:ext cx="8520600" cy="3844800"/>
          </a:xfrm>
          <a:prstGeom prst="rect">
            <a:avLst/>
          </a:prstGeom>
        </p:spPr>
        <p:txBody>
          <a:bodyPr anchorCtr="0" anchor="t" bIns="91425" lIns="91425" spcFirstLastPara="1" rIns="91425" wrap="square" tIns="91425">
            <a:normAutofit fontScale="25000" lnSpcReduction="20000"/>
          </a:bodyPr>
          <a:lstStyle/>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Beginner golfers and experienced golfers may have different preferences based on their level of experience.</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Different methods to be used for the simulation of the in-store experience to virtual/online.</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Trying to have professional staff on chat to improve golfers guidance.</a:t>
            </a:r>
            <a:endParaRPr sz="4000">
              <a:latin typeface="Open Sans"/>
              <a:ea typeface="Open Sans"/>
              <a:cs typeface="Open Sans"/>
              <a:sym typeface="Open Sans"/>
            </a:endParaRPr>
          </a:p>
          <a:p>
            <a:pPr indent="-292100" lvl="0" marL="457200" rtl="0" algn="l">
              <a:spcBef>
                <a:spcPts val="0"/>
              </a:spcBef>
              <a:spcAft>
                <a:spcPts val="0"/>
              </a:spcAft>
              <a:buSzPct val="100000"/>
              <a:buFont typeface="Open Sans"/>
              <a:buChar char="●"/>
            </a:pPr>
            <a:r>
              <a:rPr lang="en" sz="4000">
                <a:latin typeface="Open Sans"/>
                <a:ea typeface="Open Sans"/>
                <a:cs typeface="Open Sans"/>
                <a:sym typeface="Open Sans"/>
              </a:rPr>
              <a:t>To make a AI chat-bot which can help customers browse through and act as a sales associate.</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According to our research, the “customization” on Wilson’s website for golf specifically is poor compared to their other products.</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The aspects of the golf club that will be individually customized are: Club head size, Shaft flex, shaft weight, shaft material, length of the club, lie angle, and grip size. </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Need a virtual way to analyze the dynamic attributes of the customers golf swing.</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Need to measure clubhead speed, ball speed, launch angle, spin rate, carry distance, and overall distance.</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Finding either a hands-on or survey method to help the customizing process.</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The target audience. Data shows that due to covid a lot more golfers of all ages are hitting the course.</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Cosmetic customizations don’t seem to be very prevalent in the golf fitting process.</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According to research conducted at the PGA Tour Superstore, there are not too many Wilson products or options available compared to other golf brands. (Scarce availability)</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The fitting experience at PGA Tour Superstore seemed extremely advanced, so the potential for making the experience virtual for golfers will be a lot more technical than originally expected.</a:t>
            </a:r>
            <a:endParaRPr sz="4000">
              <a:latin typeface="Open Sans"/>
              <a:ea typeface="Open Sans"/>
              <a:cs typeface="Open Sans"/>
              <a:sym typeface="Open Sans"/>
            </a:endParaRPr>
          </a:p>
          <a:p>
            <a:pPr indent="-292100" lvl="0" marL="457200" rtl="0" algn="l">
              <a:lnSpc>
                <a:spcPct val="150000"/>
              </a:lnSpc>
              <a:spcBef>
                <a:spcPts val="0"/>
              </a:spcBef>
              <a:spcAft>
                <a:spcPts val="0"/>
              </a:spcAft>
              <a:buSzPct val="100000"/>
              <a:buFont typeface="Open Sans"/>
              <a:buChar char="●"/>
            </a:pPr>
            <a:r>
              <a:rPr lang="en" sz="4000">
                <a:latin typeface="Open Sans"/>
                <a:ea typeface="Open Sans"/>
                <a:cs typeface="Open Sans"/>
                <a:sym typeface="Open Sans"/>
              </a:rPr>
              <a:t>Other golf companies allowed their consumers the option to purchase a “golf-club/fitting starter pack,” featuring 3-5 golf clubs that will help determine what works best for them, and also gave them the opportunity to share feedback and adjust their clubs based on the information they provide to the company.</a:t>
            </a:r>
            <a:endParaRPr sz="4000">
              <a:latin typeface="Open Sans"/>
              <a:ea typeface="Open Sans"/>
              <a:cs typeface="Open Sans"/>
              <a:sym typeface="Open Sans"/>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285375" y="1905150"/>
            <a:ext cx="4045200" cy="1333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Our Conclusion and Goals</a:t>
            </a:r>
            <a:endParaRPr/>
          </a:p>
        </p:txBody>
      </p:sp>
      <p:sp>
        <p:nvSpPr>
          <p:cNvPr id="93" name="Google Shape;93;p18"/>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en"/>
              <a:t>By conducting a website and the use of a demo kits with an attached sensor, we can narrow down the best suited clubs for a beginner/intermediate golfer.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Plan</a:t>
            </a:r>
            <a:endParaRPr/>
          </a:p>
        </p:txBody>
      </p:sp>
      <p:sp>
        <p:nvSpPr>
          <p:cNvPr id="99" name="Google Shape;99;p19"/>
          <p:cNvSpPr txBox="1"/>
          <p:nvPr>
            <p:ph idx="1" type="body"/>
          </p:nvPr>
        </p:nvSpPr>
        <p:spPr>
          <a:xfrm>
            <a:off x="311700" y="1171600"/>
            <a:ext cx="42603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t>Website </a:t>
            </a:r>
            <a:endParaRPr sz="2000"/>
          </a:p>
          <a:p>
            <a:pPr indent="-317500" lvl="0" marL="457200" rtl="0" algn="l">
              <a:spcBef>
                <a:spcPts val="1200"/>
              </a:spcBef>
              <a:spcAft>
                <a:spcPts val="0"/>
              </a:spcAft>
              <a:buSzPts val="1400"/>
              <a:buChar char="●"/>
            </a:pPr>
            <a:r>
              <a:rPr lang="en" sz="1400"/>
              <a:t>Narrow down the shaft material, grip size, and club head angle to determine the demo kit. </a:t>
            </a:r>
            <a:endParaRPr sz="1400"/>
          </a:p>
          <a:p>
            <a:pPr indent="-317500" lvl="0" marL="457200" rtl="0" algn="l">
              <a:spcBef>
                <a:spcPts val="0"/>
              </a:spcBef>
              <a:spcAft>
                <a:spcPts val="0"/>
              </a:spcAft>
              <a:buSzPts val="1400"/>
              <a:buChar char="●"/>
            </a:pPr>
            <a:r>
              <a:rPr lang="en" sz="1400"/>
              <a:t>From the demo kit, the following </a:t>
            </a:r>
            <a:r>
              <a:rPr lang="en" sz="1400"/>
              <a:t>options are available:</a:t>
            </a:r>
            <a:endParaRPr sz="1400"/>
          </a:p>
          <a:p>
            <a:pPr indent="-317500" lvl="1" marL="914400" rtl="0" algn="l">
              <a:spcBef>
                <a:spcPts val="0"/>
              </a:spcBef>
              <a:spcAft>
                <a:spcPts val="0"/>
              </a:spcAft>
              <a:buSzPts val="1400"/>
              <a:buChar char="○"/>
            </a:pPr>
            <a:r>
              <a:rPr lang="en"/>
              <a:t>Expert </a:t>
            </a:r>
            <a:r>
              <a:rPr lang="en"/>
              <a:t>consultation</a:t>
            </a:r>
            <a:endParaRPr/>
          </a:p>
          <a:p>
            <a:pPr indent="-317500" lvl="1" marL="914400" rtl="0" algn="l">
              <a:spcBef>
                <a:spcPts val="0"/>
              </a:spcBef>
              <a:spcAft>
                <a:spcPts val="0"/>
              </a:spcAft>
              <a:buSzPts val="1400"/>
              <a:buChar char="○"/>
            </a:pPr>
            <a:r>
              <a:rPr lang="en"/>
              <a:t>Clubs with different angled clubheads</a:t>
            </a:r>
            <a:endParaRPr/>
          </a:p>
          <a:p>
            <a:pPr indent="-317500" lvl="1" marL="914400" rtl="0" algn="l">
              <a:spcBef>
                <a:spcPts val="0"/>
              </a:spcBef>
              <a:spcAft>
                <a:spcPts val="0"/>
              </a:spcAft>
              <a:buSzPts val="1400"/>
              <a:buChar char="○"/>
            </a:pPr>
            <a:r>
              <a:rPr lang="en"/>
              <a:t>Attachable sensor </a:t>
            </a:r>
            <a:endParaRPr/>
          </a:p>
          <a:p>
            <a:pPr indent="-317500" lvl="1" marL="914400" rtl="0" algn="l">
              <a:spcBef>
                <a:spcPts val="0"/>
              </a:spcBef>
              <a:spcAft>
                <a:spcPts val="0"/>
              </a:spcAft>
              <a:buSzPts val="1400"/>
              <a:buChar char="○"/>
            </a:pPr>
            <a:r>
              <a:rPr lang="en"/>
              <a:t>You may select more than one option</a:t>
            </a:r>
            <a:endParaRPr/>
          </a:p>
          <a:p>
            <a:pPr indent="0" lvl="0" marL="0" rtl="0" algn="l">
              <a:spcBef>
                <a:spcPts val="1200"/>
              </a:spcBef>
              <a:spcAft>
                <a:spcPts val="1200"/>
              </a:spcAft>
              <a:buNone/>
            </a:pPr>
            <a:r>
              <a:t/>
            </a:r>
            <a:endParaRPr sz="1200"/>
          </a:p>
        </p:txBody>
      </p:sp>
      <p:pic>
        <p:nvPicPr>
          <p:cNvPr id="100" name="Google Shape;100;p19"/>
          <p:cNvPicPr preferRelativeResize="0"/>
          <p:nvPr/>
        </p:nvPicPr>
        <p:blipFill>
          <a:blip r:embed="rId3">
            <a:alphaModFix/>
          </a:blip>
          <a:stretch>
            <a:fillRect/>
          </a:stretch>
        </p:blipFill>
        <p:spPr>
          <a:xfrm>
            <a:off x="4731300" y="1058225"/>
            <a:ext cx="4260300" cy="351060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Criteria</a:t>
            </a:r>
            <a:endParaRPr/>
          </a:p>
        </p:txBody>
      </p:sp>
      <p:sp>
        <p:nvSpPr>
          <p:cNvPr id="106" name="Google Shape;106;p20"/>
          <p:cNvSpPr txBox="1"/>
          <p:nvPr>
            <p:ph idx="1" type="body"/>
          </p:nvPr>
        </p:nvSpPr>
        <p:spPr>
          <a:xfrm>
            <a:off x="311700" y="1171600"/>
            <a:ext cx="4260300" cy="3397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200"/>
              <a:t>Right out of the gate, we can </a:t>
            </a:r>
            <a:r>
              <a:rPr lang="en" sz="1200"/>
              <a:t>acquire</a:t>
            </a:r>
            <a:r>
              <a:rPr lang="en" sz="1200"/>
              <a:t> static </a:t>
            </a:r>
            <a:r>
              <a:rPr lang="en" sz="1200"/>
              <a:t>variables. With the Height of the customer and the wrist to floor height. </a:t>
            </a:r>
            <a:endParaRPr sz="1200"/>
          </a:p>
          <a:p>
            <a:pPr indent="0" lvl="0" marL="0" rtl="0" algn="l">
              <a:spcBef>
                <a:spcPts val="1200"/>
              </a:spcBef>
              <a:spcAft>
                <a:spcPts val="0"/>
              </a:spcAft>
              <a:buNone/>
            </a:pPr>
            <a:r>
              <a:rPr lang="en" sz="1200"/>
              <a:t>We have optional questions that not all golfers will know, but those that do, will get a more specific detail. Such as: which flex they prefer, their price range, etc. </a:t>
            </a:r>
            <a:endParaRPr sz="1200"/>
          </a:p>
          <a:p>
            <a:pPr indent="0" lvl="0" marL="0" rtl="0" algn="l">
              <a:spcBef>
                <a:spcPts val="1200"/>
              </a:spcBef>
              <a:spcAft>
                <a:spcPts val="0"/>
              </a:spcAft>
              <a:buNone/>
            </a:pPr>
            <a:r>
              <a:rPr lang="en" sz="1200"/>
              <a:t>Send out the initial demo kits based on the results from the survey. With the kits that we sent out, attached will be a sensor to determine various ball flight and club delivery aspects that will provide further insight on the best choice of clubs for our customer. </a:t>
            </a:r>
            <a:endParaRPr sz="1200"/>
          </a:p>
          <a:p>
            <a:pPr indent="0" lvl="0" marL="0" rtl="0" algn="l">
              <a:spcBef>
                <a:spcPts val="1200"/>
              </a:spcBef>
              <a:spcAft>
                <a:spcPts val="1200"/>
              </a:spcAft>
              <a:buNone/>
            </a:pPr>
            <a:r>
              <a:rPr lang="en" sz="1200"/>
              <a:t>We will have return policies set up for the demo kit and any extra materials used. Based on the information received from the sensor (The spin rate, ball trajectory, total distance traveled, and initial velocity), we can decide how to adjust the golf clubs even further. </a:t>
            </a:r>
            <a:endParaRPr sz="1200"/>
          </a:p>
        </p:txBody>
      </p:sp>
      <p:pic>
        <p:nvPicPr>
          <p:cNvPr id="107" name="Google Shape;107;p20"/>
          <p:cNvPicPr preferRelativeResize="0"/>
          <p:nvPr/>
        </p:nvPicPr>
        <p:blipFill>
          <a:blip r:embed="rId3">
            <a:alphaModFix/>
          </a:blip>
          <a:stretch>
            <a:fillRect/>
          </a:stretch>
        </p:blipFill>
        <p:spPr>
          <a:xfrm>
            <a:off x="6744100" y="2680000"/>
            <a:ext cx="2091375" cy="1891675"/>
          </a:xfrm>
          <a:prstGeom prst="rect">
            <a:avLst/>
          </a:prstGeom>
          <a:noFill/>
          <a:ln cap="flat" cmpd="sng" w="19050">
            <a:solidFill>
              <a:schemeClr val="dk2"/>
            </a:solidFill>
            <a:prstDash val="solid"/>
            <a:round/>
            <a:headEnd len="sm" w="sm" type="none"/>
            <a:tailEnd len="sm" w="sm" type="none"/>
          </a:ln>
        </p:spPr>
      </p:pic>
      <p:pic>
        <p:nvPicPr>
          <p:cNvPr id="108" name="Google Shape;108;p20"/>
          <p:cNvPicPr preferRelativeResize="0"/>
          <p:nvPr/>
        </p:nvPicPr>
        <p:blipFill>
          <a:blip r:embed="rId4">
            <a:alphaModFix/>
          </a:blip>
          <a:stretch>
            <a:fillRect/>
          </a:stretch>
        </p:blipFill>
        <p:spPr>
          <a:xfrm>
            <a:off x="4846475" y="788325"/>
            <a:ext cx="1897625" cy="189167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Prototyping</a:t>
            </a:r>
            <a:endParaRPr/>
          </a:p>
        </p:txBody>
      </p:sp>
      <p:sp>
        <p:nvSpPr>
          <p:cNvPr id="114" name="Google Shape;114;p2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42900" lvl="0" marL="457200" rtl="0" algn="l">
              <a:spcBef>
                <a:spcPts val="0"/>
              </a:spcBef>
              <a:spcAft>
                <a:spcPts val="0"/>
              </a:spcAft>
              <a:buSzPts val="1800"/>
              <a:buChar char="-"/>
            </a:pPr>
            <a:r>
              <a:rPr lang="en"/>
              <a:t>Conduct our </a:t>
            </a:r>
            <a:r>
              <a:rPr lang="en"/>
              <a:t>Initial</a:t>
            </a:r>
            <a:r>
              <a:rPr lang="en"/>
              <a:t> Survey</a:t>
            </a:r>
            <a:endParaRPr/>
          </a:p>
          <a:p>
            <a:pPr indent="-342900" lvl="0" marL="457200" rtl="0" algn="l">
              <a:spcBef>
                <a:spcPts val="0"/>
              </a:spcBef>
              <a:spcAft>
                <a:spcPts val="0"/>
              </a:spcAft>
              <a:buSzPts val="1800"/>
              <a:buChar char="-"/>
            </a:pPr>
            <a:r>
              <a:rPr lang="en"/>
              <a:t>Develop</a:t>
            </a:r>
            <a:r>
              <a:rPr lang="en"/>
              <a:t> Our Website</a:t>
            </a:r>
            <a:endParaRPr/>
          </a:p>
          <a:p>
            <a:pPr indent="-342900" lvl="0" marL="457200" rtl="0" algn="l">
              <a:spcBef>
                <a:spcPts val="0"/>
              </a:spcBef>
              <a:spcAft>
                <a:spcPts val="0"/>
              </a:spcAft>
              <a:buSzPts val="1800"/>
              <a:buChar char="-"/>
            </a:pPr>
            <a:r>
              <a:rPr lang="en"/>
              <a:t>Create Our </a:t>
            </a:r>
            <a:r>
              <a:rPr lang="en"/>
              <a:t>Questionnaire</a:t>
            </a:r>
            <a:r>
              <a:rPr lang="en"/>
              <a:t>  </a:t>
            </a:r>
            <a:endParaRPr/>
          </a:p>
          <a:p>
            <a:pPr indent="-342900" lvl="0" marL="457200" rtl="0" algn="l">
              <a:spcBef>
                <a:spcPts val="0"/>
              </a:spcBef>
              <a:spcAft>
                <a:spcPts val="0"/>
              </a:spcAft>
              <a:buSzPts val="1800"/>
              <a:buChar char="-"/>
            </a:pPr>
            <a:r>
              <a:rPr lang="en"/>
              <a:t>Assemble a Demo Kit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